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9"/>
  </p:notesMasterIdLst>
  <p:sldIdLst>
    <p:sldId id="272" r:id="rId2"/>
    <p:sldId id="256" r:id="rId3"/>
    <p:sldId id="257" r:id="rId4"/>
    <p:sldId id="271" r:id="rId5"/>
    <p:sldId id="264" r:id="rId6"/>
    <p:sldId id="265" r:id="rId7"/>
    <p:sldId id="260" r:id="rId8"/>
    <p:sldId id="261" r:id="rId9"/>
    <p:sldId id="262" r:id="rId10"/>
    <p:sldId id="263" r:id="rId11"/>
    <p:sldId id="259" r:id="rId12"/>
    <p:sldId id="258" r:id="rId13"/>
    <p:sldId id="266" r:id="rId14"/>
    <p:sldId id="267" r:id="rId15"/>
    <p:sldId id="269" r:id="rId16"/>
    <p:sldId id="268" r:id="rId17"/>
    <p:sldId id="27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EE29"/>
    <a:srgbClr val="713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4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6497A1-8EBD-4485-BA90-365C9D7993B1}" type="datetimeFigureOut">
              <a:rPr lang="hr-HR" smtClean="0"/>
              <a:t>4.10.2019.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4EE702-282C-4B58-B313-7876E64B59B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07949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EE702-282C-4B58-B313-7876E64B59B0}" type="slidenum">
              <a:rPr lang="hr-HR" smtClean="0"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9868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75511-E779-4CA4-8B8A-7B94E9714242}" type="datetimeFigureOut">
              <a:rPr lang="hr-HR" smtClean="0"/>
              <a:t>4.10.2019.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BAAA7C9-B5F5-4EDA-9A2F-FAE19ED4B22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03949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75511-E779-4CA4-8B8A-7B94E9714242}" type="datetimeFigureOut">
              <a:rPr lang="hr-HR" smtClean="0"/>
              <a:t>4.10.2019.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BAAA7C9-B5F5-4EDA-9A2F-FAE19ED4B22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95705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75511-E779-4CA4-8B8A-7B94E9714242}" type="datetimeFigureOut">
              <a:rPr lang="hr-HR" smtClean="0"/>
              <a:t>4.10.2019.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BAAA7C9-B5F5-4EDA-9A2F-FAE19ED4B22C}" type="slidenum">
              <a:rPr lang="hr-HR" smtClean="0"/>
              <a:t>‹#›</a:t>
            </a:fld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2759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75511-E779-4CA4-8B8A-7B94E9714242}" type="datetimeFigureOut">
              <a:rPr lang="hr-HR" smtClean="0"/>
              <a:t>4.10.2019.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BAAA7C9-B5F5-4EDA-9A2F-FAE19ED4B22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98310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75511-E779-4CA4-8B8A-7B94E9714242}" type="datetimeFigureOut">
              <a:rPr lang="hr-HR" smtClean="0"/>
              <a:t>4.10.2019.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BAAA7C9-B5F5-4EDA-9A2F-FAE19ED4B22C}" type="slidenum">
              <a:rPr lang="hr-HR" smtClean="0"/>
              <a:t>‹#›</a:t>
            </a:fld>
            <a:endParaRPr lang="hr-H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12176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75511-E779-4CA4-8B8A-7B94E9714242}" type="datetimeFigureOut">
              <a:rPr lang="hr-HR" smtClean="0"/>
              <a:t>4.10.2019.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BAAA7C9-B5F5-4EDA-9A2F-FAE19ED4B22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80472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75511-E779-4CA4-8B8A-7B94E9714242}" type="datetimeFigureOut">
              <a:rPr lang="hr-HR" smtClean="0"/>
              <a:t>4.10.2019.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AA7C9-B5F5-4EDA-9A2F-FAE19ED4B22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72291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75511-E779-4CA4-8B8A-7B94E9714242}" type="datetimeFigureOut">
              <a:rPr lang="hr-HR" smtClean="0"/>
              <a:t>4.10.2019.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AA7C9-B5F5-4EDA-9A2F-FAE19ED4B22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3035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75511-E779-4CA4-8B8A-7B94E9714242}" type="datetimeFigureOut">
              <a:rPr lang="hr-HR" smtClean="0"/>
              <a:t>4.10.2019.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AA7C9-B5F5-4EDA-9A2F-FAE19ED4B22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46235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75511-E779-4CA4-8B8A-7B94E9714242}" type="datetimeFigureOut">
              <a:rPr lang="hr-HR" smtClean="0"/>
              <a:t>4.10.2019.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BAAA7C9-B5F5-4EDA-9A2F-FAE19ED4B22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4962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75511-E779-4CA4-8B8A-7B94E9714242}" type="datetimeFigureOut">
              <a:rPr lang="hr-HR" smtClean="0"/>
              <a:t>4.10.2019.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BAAA7C9-B5F5-4EDA-9A2F-FAE19ED4B22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88468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75511-E779-4CA4-8B8A-7B94E9714242}" type="datetimeFigureOut">
              <a:rPr lang="hr-HR" smtClean="0"/>
              <a:t>4.10.2019.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BAAA7C9-B5F5-4EDA-9A2F-FAE19ED4B22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2846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75511-E779-4CA4-8B8A-7B94E9714242}" type="datetimeFigureOut">
              <a:rPr lang="hr-HR" smtClean="0"/>
              <a:t>4.10.2019.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AA7C9-B5F5-4EDA-9A2F-FAE19ED4B22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59120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75511-E779-4CA4-8B8A-7B94E9714242}" type="datetimeFigureOut">
              <a:rPr lang="hr-HR" smtClean="0"/>
              <a:t>4.10.2019.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AA7C9-B5F5-4EDA-9A2F-FAE19ED4B22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90720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75511-E779-4CA4-8B8A-7B94E9714242}" type="datetimeFigureOut">
              <a:rPr lang="hr-HR" smtClean="0"/>
              <a:t>4.10.2019.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AA7C9-B5F5-4EDA-9A2F-FAE19ED4B22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06799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75511-E779-4CA4-8B8A-7B94E9714242}" type="datetimeFigureOut">
              <a:rPr lang="hr-HR" smtClean="0"/>
              <a:t>4.10.2019.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BAAA7C9-B5F5-4EDA-9A2F-FAE19ED4B22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0049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75511-E779-4CA4-8B8A-7B94E9714242}" type="datetimeFigureOut">
              <a:rPr lang="hr-HR" smtClean="0"/>
              <a:t>4.10.2019.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BAAA7C9-B5F5-4EDA-9A2F-FAE19ED4B22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2454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274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509" y="73891"/>
            <a:ext cx="10515600" cy="1325563"/>
          </a:xfrm>
        </p:spPr>
        <p:txBody>
          <a:bodyPr/>
          <a:lstStyle/>
          <a:p>
            <a:r>
              <a:rPr lang="hr-HR" b="1" dirty="0" smtClean="0">
                <a:solidFill>
                  <a:schemeClr val="accent6">
                    <a:lumMod val="75000"/>
                  </a:schemeClr>
                </a:solidFill>
              </a:rPr>
              <a:t>Pitoma metvica</a:t>
            </a:r>
            <a:endParaRPr lang="hr-H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128" y="1045061"/>
            <a:ext cx="4091708" cy="541856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510" y="1045061"/>
            <a:ext cx="4664364" cy="5418560"/>
          </a:xfrm>
        </p:spPr>
      </p:pic>
    </p:spTree>
    <p:extLst>
      <p:ext uri="{BB962C8B-B14F-4D97-AF65-F5344CB8AC3E}">
        <p14:creationId xmlns:p14="http://schemas.microsoft.com/office/powerpoint/2010/main" val="29261377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19" y="101600"/>
            <a:ext cx="10515600" cy="1325563"/>
          </a:xfrm>
        </p:spPr>
        <p:txBody>
          <a:bodyPr/>
          <a:lstStyle/>
          <a:p>
            <a:r>
              <a:rPr lang="hr-HR" b="1" dirty="0" smtClean="0">
                <a:solidFill>
                  <a:srgbClr val="00B050"/>
                </a:solidFill>
              </a:rPr>
              <a:t>Lišće dunje</a:t>
            </a:r>
            <a:endParaRPr lang="hr-HR" b="1" dirty="0">
              <a:solidFill>
                <a:srgbClr val="00B05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236" y="1191491"/>
            <a:ext cx="4054764" cy="517827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073" y="1191491"/>
            <a:ext cx="4456573" cy="5178270"/>
          </a:xfrm>
        </p:spPr>
      </p:pic>
    </p:spTree>
    <p:extLst>
      <p:ext uri="{BB962C8B-B14F-4D97-AF65-F5344CB8AC3E}">
        <p14:creationId xmlns:p14="http://schemas.microsoft.com/office/powerpoint/2010/main" val="12936826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455" y="92364"/>
            <a:ext cx="10515600" cy="1325563"/>
          </a:xfrm>
        </p:spPr>
        <p:txBody>
          <a:bodyPr/>
          <a:lstStyle/>
          <a:p>
            <a:r>
              <a:rPr lang="hr-HR" b="1" dirty="0" smtClean="0">
                <a:solidFill>
                  <a:srgbClr val="00B050"/>
                </a:solidFill>
              </a:rPr>
              <a:t>Repusika</a:t>
            </a:r>
            <a:endParaRPr lang="hr-HR" b="1" dirty="0">
              <a:solidFill>
                <a:srgbClr val="00B05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462" y="1140581"/>
            <a:ext cx="4087938" cy="537079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451" y="1140581"/>
            <a:ext cx="4307408" cy="5370796"/>
          </a:xfrm>
        </p:spPr>
      </p:pic>
    </p:spTree>
    <p:extLst>
      <p:ext uri="{BB962C8B-B14F-4D97-AF65-F5344CB8AC3E}">
        <p14:creationId xmlns:p14="http://schemas.microsoft.com/office/powerpoint/2010/main" val="27020073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294" y="92363"/>
            <a:ext cx="10515600" cy="1325563"/>
          </a:xfrm>
        </p:spPr>
        <p:txBody>
          <a:bodyPr/>
          <a:lstStyle/>
          <a:p>
            <a:r>
              <a:rPr lang="hr-HR" b="1" dirty="0" smtClean="0">
                <a:solidFill>
                  <a:srgbClr val="7030A0"/>
                </a:solidFill>
              </a:rPr>
              <a:t>Majčina dušica</a:t>
            </a:r>
            <a:endParaRPr lang="hr-HR" b="1" dirty="0">
              <a:solidFill>
                <a:srgbClr val="7030A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765" y="1325564"/>
            <a:ext cx="4064000" cy="5209464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1325564"/>
            <a:ext cx="4442691" cy="5209464"/>
          </a:xfrm>
        </p:spPr>
      </p:pic>
    </p:spTree>
    <p:extLst>
      <p:ext uri="{BB962C8B-B14F-4D97-AF65-F5344CB8AC3E}">
        <p14:creationId xmlns:p14="http://schemas.microsoft.com/office/powerpoint/2010/main" val="38633347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218" y="120073"/>
            <a:ext cx="10515600" cy="1325563"/>
          </a:xfrm>
        </p:spPr>
        <p:txBody>
          <a:bodyPr/>
          <a:lstStyle/>
          <a:p>
            <a:r>
              <a:rPr lang="hr-HR" b="1" dirty="0" smtClean="0">
                <a:solidFill>
                  <a:srgbClr val="00B050"/>
                </a:solidFill>
              </a:rPr>
              <a:t>Čuvarkuća</a:t>
            </a:r>
            <a:endParaRPr lang="hr-HR" b="1" dirty="0">
              <a:solidFill>
                <a:srgbClr val="00B05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053" y="1086269"/>
            <a:ext cx="4172529" cy="53979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945" y="1086269"/>
            <a:ext cx="4524651" cy="5397950"/>
          </a:xfrm>
        </p:spPr>
      </p:pic>
    </p:spTree>
    <p:extLst>
      <p:ext uri="{BB962C8B-B14F-4D97-AF65-F5344CB8AC3E}">
        <p14:creationId xmlns:p14="http://schemas.microsoft.com/office/powerpoint/2010/main" val="16656727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06218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hr-HR" sz="4400" dirty="0" smtClean="0">
                <a:solidFill>
                  <a:srgbClr val="00B050"/>
                </a:solidFill>
              </a:rPr>
              <a:t>Naš mali tim se nada da će bar jedna ili više ljekovitih biljaka biti spašena i da će njihova ljekovita svojstva biti svakim danom sve više u primjeni.</a:t>
            </a:r>
            <a:br>
              <a:rPr lang="hr-HR" sz="4400" dirty="0" smtClean="0">
                <a:solidFill>
                  <a:srgbClr val="00B050"/>
                </a:solidFill>
              </a:rPr>
            </a:br>
            <a:r>
              <a:rPr lang="hr-HR" sz="4400" dirty="0" smtClean="0">
                <a:solidFill>
                  <a:srgbClr val="00B050"/>
                </a:solidFill>
              </a:rPr>
              <a:t>Tako ćemo </a:t>
            </a:r>
            <a:r>
              <a:rPr lang="hr-HR" sz="4400" dirty="0" smtClean="0">
                <a:solidFill>
                  <a:srgbClr val="00B050"/>
                </a:solidFill>
              </a:rPr>
              <a:t>očuvati </a:t>
            </a:r>
            <a:r>
              <a:rPr lang="hr-HR" sz="4400" dirty="0" smtClean="0">
                <a:solidFill>
                  <a:srgbClr val="00B050"/>
                </a:solidFill>
              </a:rPr>
              <a:t>biljke od zaborava i pomoći si u </a:t>
            </a:r>
            <a:r>
              <a:rPr lang="hr-HR" sz="4400" dirty="0" smtClean="0">
                <a:solidFill>
                  <a:srgbClr val="00B050"/>
                </a:solidFill>
              </a:rPr>
              <a:t>liječenju </a:t>
            </a:r>
            <a:r>
              <a:rPr lang="hr-HR" sz="4400" dirty="0" smtClean="0">
                <a:solidFill>
                  <a:srgbClr val="00B050"/>
                </a:solidFill>
              </a:rPr>
              <a:t>bar malih problema na prirodan način.</a:t>
            </a:r>
            <a:r>
              <a:rPr lang="hr-HR" dirty="0" smtClean="0">
                <a:solidFill>
                  <a:srgbClr val="00B050"/>
                </a:solidFill>
              </a:rPr>
              <a:t/>
            </a:r>
            <a:br>
              <a:rPr lang="hr-HR" dirty="0" smtClean="0">
                <a:solidFill>
                  <a:srgbClr val="00B050"/>
                </a:solidFill>
              </a:rPr>
            </a:br>
            <a:endParaRPr lang="hr-HR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4827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418" y="795598"/>
            <a:ext cx="10515600" cy="2895312"/>
          </a:xfrm>
        </p:spPr>
        <p:txBody>
          <a:bodyPr>
            <a:normAutofit fontScale="90000"/>
          </a:bodyPr>
          <a:lstStyle/>
          <a:p>
            <a:pPr algn="ctr"/>
            <a:r>
              <a:rPr lang="hr-HR" sz="6000" b="1" dirty="0" smtClean="0">
                <a:solidFill>
                  <a:srgbClr val="00B050"/>
                </a:solidFill>
              </a:rPr>
              <a:t>Hvala na pažnji.</a:t>
            </a:r>
            <a:r>
              <a:rPr lang="hr-HR" sz="6000" dirty="0" smtClean="0">
                <a:solidFill>
                  <a:srgbClr val="00B050"/>
                </a:solidFill>
              </a:rPr>
              <a:t/>
            </a:r>
            <a:br>
              <a:rPr lang="hr-HR" sz="6000" dirty="0" smtClean="0">
                <a:solidFill>
                  <a:srgbClr val="00B050"/>
                </a:solidFill>
              </a:rPr>
            </a:br>
            <a:r>
              <a:rPr lang="hr-HR" sz="6000" dirty="0">
                <a:solidFill>
                  <a:srgbClr val="00B050"/>
                </a:solidFill>
              </a:rPr>
              <a:t/>
            </a:r>
            <a:br>
              <a:rPr lang="hr-HR" sz="6000" dirty="0">
                <a:solidFill>
                  <a:srgbClr val="00B050"/>
                </a:solidFill>
              </a:rPr>
            </a:br>
            <a:r>
              <a:rPr lang="hr-HR" sz="6000" dirty="0" smtClean="0">
                <a:solidFill>
                  <a:srgbClr val="00B050"/>
                </a:solidFill>
              </a:rPr>
              <a:t/>
            </a:r>
            <a:br>
              <a:rPr lang="hr-HR" sz="6000" dirty="0" smtClean="0">
                <a:solidFill>
                  <a:srgbClr val="00B050"/>
                </a:solidFill>
              </a:rPr>
            </a:br>
            <a:r>
              <a:rPr lang="hr-HR" sz="4400" dirty="0" smtClean="0">
                <a:solidFill>
                  <a:srgbClr val="00B050"/>
                </a:solidFill>
              </a:rPr>
              <a:t>Učenice Tehničke škole Bjelovar: </a:t>
            </a:r>
            <a:br>
              <a:rPr lang="hr-HR" sz="4400" dirty="0" smtClean="0">
                <a:solidFill>
                  <a:srgbClr val="00B050"/>
                </a:solidFill>
              </a:rPr>
            </a:br>
            <a:r>
              <a:rPr lang="hr-HR" sz="4400" dirty="0" smtClean="0">
                <a:solidFill>
                  <a:srgbClr val="00B050"/>
                </a:solidFill>
              </a:rPr>
              <a:t>Ines Lagundžić, Karolina Klarić, Marijana Bratanić i Nikolina Kadoić</a:t>
            </a:r>
            <a:br>
              <a:rPr lang="hr-HR" sz="4400" dirty="0" smtClean="0">
                <a:solidFill>
                  <a:srgbClr val="00B050"/>
                </a:solidFill>
              </a:rPr>
            </a:br>
            <a:r>
              <a:rPr lang="hr-HR" sz="4400" dirty="0" smtClean="0">
                <a:solidFill>
                  <a:srgbClr val="00B050"/>
                </a:solidFill>
              </a:rPr>
              <a:t>Mentor: Sanja Ljubić</a:t>
            </a:r>
            <a:r>
              <a:rPr lang="hr-HR" sz="6000" dirty="0" smtClean="0">
                <a:solidFill>
                  <a:srgbClr val="00B050"/>
                </a:solidFill>
              </a:rPr>
              <a:t/>
            </a:r>
            <a:br>
              <a:rPr lang="hr-HR" sz="6000" dirty="0" smtClean="0">
                <a:solidFill>
                  <a:srgbClr val="00B050"/>
                </a:solidFill>
              </a:rPr>
            </a:br>
            <a:r>
              <a:rPr lang="hr-HR" sz="6000" dirty="0" smtClean="0">
                <a:solidFill>
                  <a:srgbClr val="00B050"/>
                </a:solidFill>
              </a:rPr>
              <a:t/>
            </a:r>
            <a:br>
              <a:rPr lang="hr-HR" sz="6000" dirty="0" smtClean="0">
                <a:solidFill>
                  <a:srgbClr val="00B050"/>
                </a:solidFill>
              </a:rPr>
            </a:br>
            <a:r>
              <a:rPr lang="hr-HR" sz="6000" dirty="0" smtClean="0">
                <a:solidFill>
                  <a:srgbClr val="00B050"/>
                </a:solidFill>
              </a:rPr>
              <a:t/>
            </a:r>
            <a:br>
              <a:rPr lang="hr-HR" sz="6000" dirty="0" smtClean="0">
                <a:solidFill>
                  <a:srgbClr val="00B050"/>
                </a:solidFill>
              </a:rPr>
            </a:br>
            <a:r>
              <a:rPr lang="hr-HR" sz="6000" dirty="0">
                <a:solidFill>
                  <a:srgbClr val="00B050"/>
                </a:solidFill>
              </a:rPr>
              <a:t/>
            </a:r>
            <a:br>
              <a:rPr lang="hr-HR" sz="6000" dirty="0">
                <a:solidFill>
                  <a:srgbClr val="00B050"/>
                </a:solidFill>
              </a:rPr>
            </a:br>
            <a:r>
              <a:rPr lang="hr-HR" sz="6000" dirty="0" smtClean="0">
                <a:solidFill>
                  <a:srgbClr val="00B050"/>
                </a:solidFill>
              </a:rPr>
              <a:t> </a:t>
            </a:r>
            <a:endParaRPr lang="hr-HR" sz="6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6805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27421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0268" y="113015"/>
            <a:ext cx="5307878" cy="2750257"/>
          </a:xfrm>
        </p:spPr>
        <p:txBody>
          <a:bodyPr>
            <a:normAutofit/>
          </a:bodyPr>
          <a:lstStyle/>
          <a:p>
            <a:r>
              <a:rPr lang="hr-HR" sz="4400" b="1" dirty="0" smtClean="0">
                <a:solidFill>
                  <a:srgbClr val="C00000"/>
                </a:solidFill>
              </a:rPr>
              <a:t>Kako su liječili </a:t>
            </a:r>
          </a:p>
          <a:p>
            <a:r>
              <a:rPr lang="hr-HR" sz="4400" b="1" dirty="0" smtClean="0">
                <a:solidFill>
                  <a:srgbClr val="C00000"/>
                </a:solidFill>
              </a:rPr>
              <a:t>naši stari</a:t>
            </a:r>
            <a:endParaRPr lang="hr-HR" sz="4400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762" y="858982"/>
            <a:ext cx="8412896" cy="577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43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273" y="101599"/>
            <a:ext cx="10515600" cy="1325563"/>
          </a:xfrm>
        </p:spPr>
        <p:txBody>
          <a:bodyPr/>
          <a:lstStyle/>
          <a:p>
            <a:endParaRPr lang="hr-HR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45627" y="0"/>
            <a:ext cx="5661427" cy="686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512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273" y="101599"/>
            <a:ext cx="10515600" cy="1325563"/>
          </a:xfrm>
        </p:spPr>
        <p:txBody>
          <a:bodyPr/>
          <a:lstStyle/>
          <a:p>
            <a:r>
              <a:rPr lang="hr-HR" b="1" dirty="0" smtClean="0">
                <a:solidFill>
                  <a:srgbClr val="00B050"/>
                </a:solidFill>
              </a:rPr>
              <a:t>Kunica / stolisnik</a:t>
            </a:r>
            <a:endParaRPr lang="hr-HR" b="1" dirty="0">
              <a:solidFill>
                <a:srgbClr val="00B05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709" y="931783"/>
            <a:ext cx="4511963" cy="567221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931783"/>
            <a:ext cx="4581236" cy="5672219"/>
          </a:xfrm>
        </p:spPr>
      </p:pic>
    </p:spTree>
    <p:extLst>
      <p:ext uri="{BB962C8B-B14F-4D97-AF65-F5344CB8AC3E}">
        <p14:creationId xmlns:p14="http://schemas.microsoft.com/office/powerpoint/2010/main" val="9595678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618" y="109694"/>
            <a:ext cx="10515600" cy="1325563"/>
          </a:xfrm>
        </p:spPr>
        <p:txBody>
          <a:bodyPr/>
          <a:lstStyle/>
          <a:p>
            <a:r>
              <a:rPr lang="hr-HR" b="1" dirty="0" smtClean="0">
                <a:solidFill>
                  <a:srgbClr val="FFC000"/>
                </a:solidFill>
              </a:rPr>
              <a:t>Neven</a:t>
            </a:r>
            <a:endParaRPr lang="hr-HR" b="1" dirty="0">
              <a:solidFill>
                <a:srgbClr val="FFC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272" y="655782"/>
            <a:ext cx="5003801" cy="604058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273" y="655783"/>
            <a:ext cx="4368800" cy="6040582"/>
          </a:xfrm>
        </p:spPr>
      </p:pic>
    </p:spTree>
    <p:extLst>
      <p:ext uri="{BB962C8B-B14F-4D97-AF65-F5344CB8AC3E}">
        <p14:creationId xmlns:p14="http://schemas.microsoft.com/office/powerpoint/2010/main" val="8094305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618" y="107661"/>
            <a:ext cx="10515600" cy="1325563"/>
          </a:xfrm>
        </p:spPr>
        <p:txBody>
          <a:bodyPr/>
          <a:lstStyle/>
          <a:p>
            <a:r>
              <a:rPr lang="hr-HR" b="1" dirty="0" smtClean="0">
                <a:solidFill>
                  <a:srgbClr val="7030A0"/>
                </a:solidFill>
              </a:rPr>
              <a:t>Kadulja</a:t>
            </a:r>
            <a:endParaRPr lang="hr-HR" b="1" dirty="0">
              <a:solidFill>
                <a:srgbClr val="7030A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73" y="794327"/>
            <a:ext cx="4729019" cy="586559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27" y="794327"/>
            <a:ext cx="4304146" cy="5865595"/>
          </a:xfrm>
        </p:spPr>
      </p:pic>
    </p:spTree>
    <p:extLst>
      <p:ext uri="{BB962C8B-B14F-4D97-AF65-F5344CB8AC3E}">
        <p14:creationId xmlns:p14="http://schemas.microsoft.com/office/powerpoint/2010/main" val="33582930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690" y="101600"/>
            <a:ext cx="10515600" cy="1325563"/>
          </a:xfrm>
        </p:spPr>
        <p:txBody>
          <a:bodyPr/>
          <a:lstStyle/>
          <a:p>
            <a:r>
              <a:rPr lang="hr-HR" b="1" dirty="0" smtClean="0">
                <a:solidFill>
                  <a:srgbClr val="FFC000"/>
                </a:solidFill>
              </a:rPr>
              <a:t>Med od maslačka</a:t>
            </a:r>
            <a:endParaRPr lang="hr-HR" b="1" dirty="0">
              <a:solidFill>
                <a:srgbClr val="FFC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236" y="1076967"/>
            <a:ext cx="4054765" cy="559974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127" y="1076967"/>
            <a:ext cx="4803533" cy="5581270"/>
          </a:xfrm>
        </p:spPr>
      </p:pic>
    </p:spTree>
    <p:extLst>
      <p:ext uri="{BB962C8B-B14F-4D97-AF65-F5344CB8AC3E}">
        <p14:creationId xmlns:p14="http://schemas.microsoft.com/office/powerpoint/2010/main" val="16134104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691" y="64655"/>
            <a:ext cx="10515600" cy="1325563"/>
          </a:xfrm>
        </p:spPr>
        <p:txBody>
          <a:bodyPr/>
          <a:lstStyle/>
          <a:p>
            <a:r>
              <a:rPr lang="hr-HR" b="1" dirty="0" smtClean="0">
                <a:solidFill>
                  <a:srgbClr val="00B050"/>
                </a:solidFill>
              </a:rPr>
              <a:t>Kopriva</a:t>
            </a:r>
            <a:endParaRPr lang="hr-HR" b="1" dirty="0">
              <a:solidFill>
                <a:srgbClr val="00B05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018776"/>
            <a:ext cx="4165600" cy="5640214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054" y="1018776"/>
            <a:ext cx="4696691" cy="5640214"/>
          </a:xfrm>
        </p:spPr>
      </p:pic>
    </p:spTree>
    <p:extLst>
      <p:ext uri="{BB962C8B-B14F-4D97-AF65-F5344CB8AC3E}">
        <p14:creationId xmlns:p14="http://schemas.microsoft.com/office/powerpoint/2010/main" val="18882360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691" y="101600"/>
            <a:ext cx="10515600" cy="1325563"/>
          </a:xfrm>
        </p:spPr>
        <p:txBody>
          <a:bodyPr/>
          <a:lstStyle/>
          <a:p>
            <a:r>
              <a:rPr lang="hr-HR" b="1" dirty="0" smtClean="0">
                <a:solidFill>
                  <a:srgbClr val="00B050"/>
                </a:solidFill>
              </a:rPr>
              <a:t>Bazga</a:t>
            </a:r>
            <a:endParaRPr lang="hr-HR" b="1" dirty="0">
              <a:solidFill>
                <a:srgbClr val="00B05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783" y="849260"/>
            <a:ext cx="4137890" cy="577036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745" y="849260"/>
            <a:ext cx="4540480" cy="5770362"/>
          </a:xfrm>
        </p:spPr>
      </p:pic>
    </p:spTree>
    <p:extLst>
      <p:ext uri="{BB962C8B-B14F-4D97-AF65-F5344CB8AC3E}">
        <p14:creationId xmlns:p14="http://schemas.microsoft.com/office/powerpoint/2010/main" val="21878393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128</TotalTime>
  <Words>57</Words>
  <Application>Microsoft Office PowerPoint</Application>
  <PresentationFormat>Widescreen</PresentationFormat>
  <Paragraphs>16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Century Gothic</vt:lpstr>
      <vt:lpstr>Wingdings 3</vt:lpstr>
      <vt:lpstr>Wisp</vt:lpstr>
      <vt:lpstr>PowerPoint Presentation</vt:lpstr>
      <vt:lpstr>PowerPoint Presentation</vt:lpstr>
      <vt:lpstr>PowerPoint Presentation</vt:lpstr>
      <vt:lpstr>Kunica / stolisnik</vt:lpstr>
      <vt:lpstr>Neven</vt:lpstr>
      <vt:lpstr>Kadulja</vt:lpstr>
      <vt:lpstr>Med od maslačka</vt:lpstr>
      <vt:lpstr>Kopriva</vt:lpstr>
      <vt:lpstr>Bazga</vt:lpstr>
      <vt:lpstr>Pitoma metvica</vt:lpstr>
      <vt:lpstr>Lišće dunje</vt:lpstr>
      <vt:lpstr>Repusika</vt:lpstr>
      <vt:lpstr>Majčina dušica</vt:lpstr>
      <vt:lpstr>Čuvarkuća</vt:lpstr>
      <vt:lpstr>Naš mali tim se nada da će bar jedna ili više ljekovitih biljaka biti spašena i da će njihova ljekovita svojstva biti svakim danom sve više u primjeni. Tako ćemo očuvati biljke od zaborava i pomoći si u liječenju bar malih problema na prirodan način. </vt:lpstr>
      <vt:lpstr>Hvala na pažnji.   Učenice Tehničke škole Bjelovar:  Ines Lagundžić, Karolina Klarić, Marijana Bratanić i Nikolina Kadoić Mentor: Sanja Ljubić   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Korisnik</dc:creator>
  <cp:lastModifiedBy>Korisnik</cp:lastModifiedBy>
  <cp:revision>20</cp:revision>
  <dcterms:created xsi:type="dcterms:W3CDTF">2019-06-12T09:53:22Z</dcterms:created>
  <dcterms:modified xsi:type="dcterms:W3CDTF">2019-10-04T16:37:40Z</dcterms:modified>
</cp:coreProperties>
</file>